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7" r:id="rId1"/>
  </p:sldMasterIdLst>
  <p:sldIdLst>
    <p:sldId id="282" r:id="rId2"/>
    <p:sldId id="275" r:id="rId3"/>
    <p:sldId id="276" r:id="rId4"/>
    <p:sldId id="277" r:id="rId5"/>
    <p:sldId id="278" r:id="rId6"/>
    <p:sldId id="279" r:id="rId7"/>
    <p:sldId id="280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8335"/>
    <a:srgbClr val="008E4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31" autoAdjust="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2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3" descr="tank.JPG"/>
          <p:cNvPicPr>
            <a:picLocks noChangeAspect="1"/>
          </p:cNvPicPr>
          <p:nvPr/>
        </p:nvPicPr>
        <p:blipFill>
          <a:blip r:embed="rId2"/>
          <a:srcRect b="14314"/>
          <a:stretch>
            <a:fillRect/>
          </a:stretch>
        </p:blipFill>
        <p:spPr bwMode="auto">
          <a:xfrm>
            <a:off x="136525" y="5911850"/>
            <a:ext cx="15446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1846263" y="6045200"/>
            <a:ext cx="7312025" cy="812800"/>
          </a:xfrm>
          <a:prstGeom prst="rect">
            <a:avLst/>
          </a:prstGeom>
          <a:solidFill>
            <a:srgbClr val="008E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TextovéPole 6"/>
          <p:cNvSpPr txBox="1"/>
          <p:nvPr/>
        </p:nvSpPr>
        <p:spPr>
          <a:xfrm>
            <a:off x="2014538" y="6205538"/>
            <a:ext cx="41465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solidFill>
                  <a:schemeClr val="bg1"/>
                </a:solidFill>
                <a:latin typeface="Cooper Black" pitchFamily="18" charset="0"/>
              </a:rPr>
              <a:t> </a:t>
            </a:r>
            <a:r>
              <a:rPr lang="cs-CZ" sz="2800" dirty="0" err="1">
                <a:solidFill>
                  <a:schemeClr val="bg1"/>
                </a:solidFill>
                <a:latin typeface="Cooper Black" pitchFamily="18" charset="0"/>
              </a:rPr>
              <a:t>Create</a:t>
            </a:r>
            <a:r>
              <a:rPr lang="cs-CZ" sz="2800" dirty="0">
                <a:solidFill>
                  <a:schemeClr val="bg1"/>
                </a:solidFill>
                <a:latin typeface="Cooper Black" pitchFamily="18" charset="0"/>
              </a:rPr>
              <a:t> </a:t>
            </a:r>
            <a:r>
              <a:rPr lang="cs-CZ" sz="2800" dirty="0" err="1">
                <a:solidFill>
                  <a:schemeClr val="bg1"/>
                </a:solidFill>
                <a:latin typeface="Cooper Black" pitchFamily="18" charset="0"/>
              </a:rPr>
              <a:t>think</a:t>
            </a:r>
            <a:r>
              <a:rPr lang="cs-CZ" sz="2800" dirty="0">
                <a:solidFill>
                  <a:schemeClr val="bg1"/>
                </a:solidFill>
                <a:latin typeface="Cooper Black" pitchFamily="18" charset="0"/>
              </a:rPr>
              <a:t> tank!</a:t>
            </a:r>
          </a:p>
        </p:txBody>
      </p:sp>
      <p:pic>
        <p:nvPicPr>
          <p:cNvPr id="7" name="Picture 14" descr="tan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2238" y="1657350"/>
            <a:ext cx="5821362" cy="293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14"/>
          <p:cNvSpPr txBox="1"/>
          <p:nvPr/>
        </p:nvSpPr>
        <p:spPr>
          <a:xfrm>
            <a:off x="6489700" y="6389688"/>
            <a:ext cx="26543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Bradley Hand ITC" pitchFamily="66" charset="0"/>
              </a:rPr>
              <a:t>Doc. PhDr. Jaroslav Mužík DrSc.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81825" y="56737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1AAE3-AD7B-40CB-9C89-E4A464822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3" descr="tank.JPG"/>
          <p:cNvPicPr>
            <a:picLocks noChangeAspect="1"/>
          </p:cNvPicPr>
          <p:nvPr/>
        </p:nvPicPr>
        <p:blipFill>
          <a:blip r:embed="rId2"/>
          <a:srcRect b="14314"/>
          <a:stretch>
            <a:fillRect/>
          </a:stretch>
        </p:blipFill>
        <p:spPr bwMode="auto">
          <a:xfrm>
            <a:off x="136525" y="5911850"/>
            <a:ext cx="15446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1846263" y="6045200"/>
            <a:ext cx="7312025" cy="812800"/>
          </a:xfrm>
          <a:prstGeom prst="rect">
            <a:avLst/>
          </a:prstGeom>
          <a:solidFill>
            <a:srgbClr val="008E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TextovéPole 6"/>
          <p:cNvSpPr txBox="1"/>
          <p:nvPr/>
        </p:nvSpPr>
        <p:spPr>
          <a:xfrm>
            <a:off x="2014538" y="6205538"/>
            <a:ext cx="41465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solidFill>
                  <a:schemeClr val="bg1"/>
                </a:solidFill>
                <a:latin typeface="Cooper Black" pitchFamily="18" charset="0"/>
              </a:rPr>
              <a:t> </a:t>
            </a:r>
            <a:r>
              <a:rPr lang="cs-CZ" sz="2800" dirty="0" err="1">
                <a:solidFill>
                  <a:schemeClr val="bg1"/>
                </a:solidFill>
                <a:latin typeface="Cooper Black" pitchFamily="18" charset="0"/>
              </a:rPr>
              <a:t>Create</a:t>
            </a:r>
            <a:r>
              <a:rPr lang="cs-CZ" sz="2800" dirty="0">
                <a:solidFill>
                  <a:schemeClr val="bg1"/>
                </a:solidFill>
                <a:latin typeface="Cooper Black" pitchFamily="18" charset="0"/>
              </a:rPr>
              <a:t> </a:t>
            </a:r>
            <a:r>
              <a:rPr lang="cs-CZ" sz="2800" dirty="0" err="1">
                <a:solidFill>
                  <a:schemeClr val="bg1"/>
                </a:solidFill>
                <a:latin typeface="Cooper Black" pitchFamily="18" charset="0"/>
              </a:rPr>
              <a:t>think</a:t>
            </a:r>
            <a:r>
              <a:rPr lang="cs-CZ" sz="2800" dirty="0">
                <a:solidFill>
                  <a:schemeClr val="bg1"/>
                </a:solidFill>
                <a:latin typeface="Cooper Black" pitchFamily="18" charset="0"/>
              </a:rPr>
              <a:t> tank!</a:t>
            </a:r>
          </a:p>
        </p:txBody>
      </p:sp>
      <p:pic>
        <p:nvPicPr>
          <p:cNvPr id="7" name="Picture 14" descr="tan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2238" y="1657350"/>
            <a:ext cx="5821362" cy="293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14"/>
          <p:cNvSpPr txBox="1"/>
          <p:nvPr/>
        </p:nvSpPr>
        <p:spPr>
          <a:xfrm>
            <a:off x="6489700" y="6389688"/>
            <a:ext cx="26543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Bradley Hand ITC" pitchFamily="66" charset="0"/>
              </a:rPr>
              <a:t>Doc. PhDr. Jaroslav Mužík DrSc.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DB349-9A8D-443E-8FF0-7745A7A70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410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57245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D62108-96EF-4900-9B1F-DB65F5C8B1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uzik.jaroslav@ujak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Didaktika dospělých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Doc.PhDr</a:t>
            </a:r>
            <a:r>
              <a:rPr lang="cs-CZ" dirty="0" smtClean="0"/>
              <a:t>. Jaroslav Mužík,DrSc.</a:t>
            </a:r>
          </a:p>
          <a:p>
            <a:r>
              <a:rPr lang="cs-CZ" dirty="0" smtClean="0">
                <a:hlinkClick r:id="rId2"/>
              </a:rPr>
              <a:t>muzik.jaroslav@</a:t>
            </a:r>
            <a:r>
              <a:rPr lang="cs-CZ" dirty="0" err="1" smtClean="0">
                <a:hlinkClick r:id="rId2"/>
              </a:rPr>
              <a:t>ujak.cz</a:t>
            </a:r>
            <a:endParaRPr lang="cs-CZ" dirty="0" smtClean="0"/>
          </a:p>
          <a:p>
            <a:r>
              <a:rPr lang="cs-CZ" dirty="0" smtClean="0"/>
              <a:t>www.</a:t>
            </a:r>
            <a:r>
              <a:rPr lang="cs-CZ" dirty="0" err="1" smtClean="0"/>
              <a:t>jaroslavmuzik.cz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Calibri" pitchFamily="34" charset="0"/>
              </a:rPr>
              <a:t>Didaktika</a:t>
            </a:r>
            <a:br>
              <a:rPr lang="cs-CZ" smtClean="0">
                <a:latin typeface="Calibri" pitchFamily="34" charset="0"/>
              </a:rPr>
            </a:br>
            <a:r>
              <a:rPr lang="cs-CZ" smtClean="0">
                <a:latin typeface="Calibri" pitchFamily="34" charset="0"/>
              </a:rPr>
              <a:t>Andragogická didaktika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>
              <a:latin typeface="Calibri" pitchFamily="34" charset="0"/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33475"/>
            <a:ext cx="8229600" cy="4525963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cs-CZ" sz="2600" b="1" smtClean="0">
                <a:solidFill>
                  <a:srgbClr val="698335"/>
                </a:solidFill>
                <a:latin typeface="Calibri" pitchFamily="34" charset="0"/>
              </a:rPr>
              <a:t>Pech</a:t>
            </a:r>
            <a:r>
              <a:rPr lang="cs-CZ" sz="2600" smtClean="0">
                <a:latin typeface="Calibri" pitchFamily="34" charset="0"/>
              </a:rPr>
              <a:t> (1937)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z="2600" smtClean="0">
                <a:latin typeface="Calibri" pitchFamily="34" charset="0"/>
              </a:rPr>
              <a:t>„Didaktika je teorie vyučování, zabývá se metodami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z="2600" smtClean="0">
                <a:latin typeface="Calibri" pitchFamily="34" charset="0"/>
              </a:rPr>
              <a:t>vzdělávání rozumového“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endParaRPr lang="cs-CZ" sz="1000" smtClean="0">
              <a:latin typeface="Calibri" pitchFamily="34" charset="0"/>
            </a:endParaRPr>
          </a:p>
          <a:p>
            <a:pPr algn="just" eaLnBrk="1" hangingPunct="1">
              <a:buFont typeface="Arial" charset="0"/>
              <a:buNone/>
            </a:pPr>
            <a:r>
              <a:rPr lang="cs-CZ" sz="2600" b="1" smtClean="0">
                <a:solidFill>
                  <a:srgbClr val="698335"/>
                </a:solidFill>
                <a:latin typeface="Calibri" pitchFamily="34" charset="0"/>
              </a:rPr>
              <a:t>Velínský</a:t>
            </a:r>
            <a:r>
              <a:rPr lang="cs-CZ" sz="2600" smtClean="0">
                <a:latin typeface="Calibri" pitchFamily="34" charset="0"/>
              </a:rPr>
              <a:t> (1927) za podstatu didaktiky považuje: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z="2600" smtClean="0">
                <a:latin typeface="Calibri" pitchFamily="34" charset="0"/>
              </a:rPr>
              <a:t>„Navozování transformací existujících tendencí v nové…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z="2600" smtClean="0">
                <a:latin typeface="Calibri" pitchFamily="34" charset="0"/>
              </a:rPr>
              <a:t>pedagogika musí vyšetřovat, na jakou strukturu individuální,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z="2600" smtClean="0">
                <a:latin typeface="Calibri" pitchFamily="34" charset="0"/>
              </a:rPr>
              <a:t>jakými metodami a za jakých okolností bylo způsobeno, že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z="2600" smtClean="0">
                <a:latin typeface="Calibri" pitchFamily="34" charset="0"/>
              </a:rPr>
              <a:t>příslušné transformace bylo dosaženo…“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endParaRPr lang="cs-CZ" sz="2000" smtClean="0">
              <a:latin typeface="Calibri" pitchFamily="34" charset="0"/>
            </a:endParaRP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z="2600" smtClean="0">
                <a:latin typeface="Calibri" pitchFamily="34" charset="0"/>
              </a:rPr>
              <a:t>Uvedený autor zdůrazňuje pojetí didaktiky jako mravního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z="2600" smtClean="0">
                <a:latin typeface="Calibri" pitchFamily="34" charset="0"/>
              </a:rPr>
              <a:t>ponaučení. </a:t>
            </a:r>
            <a:r>
              <a:rPr lang="cs-CZ" sz="2200" smtClean="0">
                <a:latin typeface="Calibri" pitchFamily="34" charset="0"/>
              </a:rPr>
              <a:t>(J. A. Komenský)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>
              <a:latin typeface="Calibri" pitchFamily="34" charset="0"/>
            </a:endParaRP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457200" y="1096963"/>
            <a:ext cx="8229600" cy="45259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600" b="1" smtClean="0">
                <a:solidFill>
                  <a:srgbClr val="698335"/>
                </a:solidFill>
                <a:latin typeface="Calibri" pitchFamily="34" charset="0"/>
              </a:rPr>
              <a:t>Krajnc</a:t>
            </a:r>
            <a:r>
              <a:rPr lang="cs-CZ" sz="2600" smtClean="0">
                <a:latin typeface="Calibri" pitchFamily="34" charset="0"/>
              </a:rPr>
              <a:t> (1979)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z="2600" smtClean="0">
                <a:latin typeface="Calibri" pitchFamily="34" charset="0"/>
              </a:rPr>
              <a:t>Dvě hlavní priority zdrojů poznání andragogické didaktitiky.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z="2600" smtClean="0">
                <a:latin typeface="Calibri" pitchFamily="34" charset="0"/>
              </a:rPr>
              <a:t>První je zkoumání objektu vzdělávání, tj. dospělého člověka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z="2600" smtClean="0">
                <a:latin typeface="Calibri" pitchFamily="34" charset="0"/>
              </a:rPr>
              <a:t>a jeho učení. Druhým je přístup ke vzdělávání dospělého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z="2600" smtClean="0">
                <a:latin typeface="Calibri" pitchFamily="34" charset="0"/>
              </a:rPr>
              <a:t>člověka (v rozdílnosti od dětí a mládeže).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endParaRPr lang="cs-CZ" sz="1500" smtClean="0">
              <a:latin typeface="Calibri" pitchFamily="34" charset="0"/>
            </a:endParaRP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z="2600" b="1" smtClean="0">
                <a:solidFill>
                  <a:srgbClr val="698335"/>
                </a:solidFill>
                <a:latin typeface="Calibri" pitchFamily="34" charset="0"/>
              </a:rPr>
              <a:t>Skalková</a:t>
            </a:r>
            <a:r>
              <a:rPr lang="cs-CZ" sz="2600" smtClean="0">
                <a:latin typeface="Calibri" pitchFamily="34" charset="0"/>
              </a:rPr>
              <a:t> (1999)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z="2600" smtClean="0">
                <a:latin typeface="Calibri" pitchFamily="34" charset="0"/>
              </a:rPr>
              <a:t>Didaktiku chápe jako jednotu teorie a praxe vzdělávání…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z="2600" smtClean="0">
                <a:latin typeface="Calibri" pitchFamily="34" charset="0"/>
              </a:rPr>
              <a:t>„úkolem didaktiky není poskytovat praxi prosté rady co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z="2600" smtClean="0">
                <a:latin typeface="Calibri" pitchFamily="34" charset="0"/>
              </a:rPr>
              <a:t>dělat a návody“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smtClean="0">
                <a:solidFill>
                  <a:srgbClr val="698335"/>
                </a:solidFill>
                <a:latin typeface="Calibri" pitchFamily="34" charset="0"/>
              </a:rPr>
              <a:t>ANDRAGOGICKÁ DIDAKTIKA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>
                <a:latin typeface="Calibri" pitchFamily="34" charset="0"/>
              </a:rPr>
              <a:t>Andragogická didaktika je teorií vyučování a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>
                <a:latin typeface="Calibri" pitchFamily="34" charset="0"/>
              </a:rPr>
              <a:t>učení, resp. jejich synergického působení na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>
                <a:latin typeface="Calibri" pitchFamily="34" charset="0"/>
              </a:rPr>
              <a:t>vzdělávajícího se dospělého člověka. Zkoumá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>
                <a:latin typeface="Calibri" pitchFamily="34" charset="0"/>
              </a:rPr>
              <a:t>primárně didaktický proces, jeho cíle, obsah,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>
                <a:latin typeface="Calibri" pitchFamily="34" charset="0"/>
              </a:rPr>
              <a:t>formu, metody, vyučovací technologie a jeho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>
                <a:latin typeface="Calibri" pitchFamily="34" charset="0"/>
              </a:rPr>
              <a:t>logistické zajištění.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smtClean="0">
                <a:solidFill>
                  <a:srgbClr val="698335"/>
                </a:solidFill>
                <a:latin typeface="Calibri" pitchFamily="34" charset="0"/>
              </a:rPr>
              <a:t>INSTRUMENTY ANDRAGOGICKÉ DIDAKTIKY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>
              <a:latin typeface="Calibri" pitchFamily="34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3529013" y="1600200"/>
            <a:ext cx="2185987" cy="755650"/>
          </a:xfrm>
          <a:prstGeom prst="roundRect">
            <a:avLst/>
          </a:prstGeom>
          <a:noFill/>
          <a:ln>
            <a:solidFill>
              <a:srgbClr val="69833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8677" name="TextovéPole 4"/>
          <p:cNvSpPr txBox="1">
            <a:spLocks noChangeArrowheads="1"/>
          </p:cNvSpPr>
          <p:nvPr/>
        </p:nvSpPr>
        <p:spPr bwMode="auto">
          <a:xfrm>
            <a:off x="3355975" y="1600200"/>
            <a:ext cx="2651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Didaktické myšlení (instrumenty)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1746250" y="2770188"/>
            <a:ext cx="1782763" cy="714375"/>
          </a:xfrm>
          <a:prstGeom prst="roundRect">
            <a:avLst/>
          </a:prstGeom>
          <a:noFill/>
          <a:ln>
            <a:solidFill>
              <a:srgbClr val="69833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8679" name="TextovéPole 6"/>
          <p:cNvSpPr txBox="1">
            <a:spLocks noChangeArrowheads="1"/>
          </p:cNvSpPr>
          <p:nvPr/>
        </p:nvSpPr>
        <p:spPr bwMode="auto">
          <a:xfrm>
            <a:off x="1746250" y="2898775"/>
            <a:ext cx="2066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Vzdělávací programy</a:t>
            </a:r>
          </a:p>
          <a:p>
            <a:r>
              <a:rPr lang="cs-CZ" sz="1400"/>
              <a:t>Vzdělávací projekty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1746250" y="3749675"/>
            <a:ext cx="1782763" cy="685800"/>
          </a:xfrm>
          <a:prstGeom prst="roundRect">
            <a:avLst/>
          </a:prstGeom>
          <a:noFill/>
          <a:ln>
            <a:solidFill>
              <a:srgbClr val="69833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8681" name="TextovéPole 8"/>
          <p:cNvSpPr txBox="1">
            <a:spLocks noChangeArrowheads="1"/>
          </p:cNvSpPr>
          <p:nvPr/>
        </p:nvSpPr>
        <p:spPr bwMode="auto">
          <a:xfrm>
            <a:off x="1792288" y="3903663"/>
            <a:ext cx="170021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Vzdělávací moduly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1746250" y="4727575"/>
            <a:ext cx="1782763" cy="649288"/>
          </a:xfrm>
          <a:prstGeom prst="roundRect">
            <a:avLst/>
          </a:prstGeom>
          <a:noFill/>
          <a:ln>
            <a:solidFill>
              <a:srgbClr val="69833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8683" name="TextovéPole 10"/>
          <p:cNvSpPr txBox="1">
            <a:spLocks noChangeArrowheads="1"/>
          </p:cNvSpPr>
          <p:nvPr/>
        </p:nvSpPr>
        <p:spPr bwMode="auto">
          <a:xfrm>
            <a:off x="1746250" y="4727575"/>
            <a:ext cx="1884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Posuzování efektivity vzdělávání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5532438" y="2770188"/>
            <a:ext cx="2697162" cy="2606675"/>
          </a:xfrm>
          <a:prstGeom prst="roundRect">
            <a:avLst/>
          </a:prstGeom>
          <a:noFill/>
          <a:ln>
            <a:solidFill>
              <a:srgbClr val="69833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8685" name="TextovéPole 12"/>
          <p:cNvSpPr txBox="1">
            <a:spLocks noChangeArrowheads="1"/>
          </p:cNvSpPr>
          <p:nvPr/>
        </p:nvSpPr>
        <p:spPr bwMode="auto">
          <a:xfrm>
            <a:off x="5715000" y="2898775"/>
            <a:ext cx="2093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Cíle vzdělávání</a:t>
            </a:r>
          </a:p>
        </p:txBody>
      </p:sp>
      <p:sp>
        <p:nvSpPr>
          <p:cNvPr id="28686" name="TextovéPole 13"/>
          <p:cNvSpPr txBox="1">
            <a:spLocks noChangeArrowheads="1"/>
          </p:cNvSpPr>
          <p:nvPr/>
        </p:nvSpPr>
        <p:spPr bwMode="auto">
          <a:xfrm>
            <a:off x="5715000" y="3422650"/>
            <a:ext cx="20939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Výběr obsahu</a:t>
            </a:r>
          </a:p>
        </p:txBody>
      </p:sp>
      <p:sp>
        <p:nvSpPr>
          <p:cNvPr id="28687" name="TextovéPole 14"/>
          <p:cNvSpPr txBox="1">
            <a:spLocks noChangeArrowheads="1"/>
          </p:cNvSpPr>
          <p:nvPr/>
        </p:nvSpPr>
        <p:spPr bwMode="auto">
          <a:xfrm>
            <a:off x="5715000" y="3922713"/>
            <a:ext cx="23780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Volba forem a metod</a:t>
            </a:r>
          </a:p>
        </p:txBody>
      </p:sp>
      <p:sp>
        <p:nvSpPr>
          <p:cNvPr id="28688" name="TextovéPole 15"/>
          <p:cNvSpPr txBox="1">
            <a:spLocks noChangeArrowheads="1"/>
          </p:cNvSpPr>
          <p:nvPr/>
        </p:nvSpPr>
        <p:spPr bwMode="auto">
          <a:xfrm>
            <a:off x="5715000" y="4435475"/>
            <a:ext cx="2514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Vyučovací technologie</a:t>
            </a:r>
          </a:p>
        </p:txBody>
      </p:sp>
      <p:sp>
        <p:nvSpPr>
          <p:cNvPr id="28689" name="TextovéPole 16"/>
          <p:cNvSpPr txBox="1">
            <a:spLocks noChangeArrowheads="1"/>
          </p:cNvSpPr>
          <p:nvPr/>
        </p:nvSpPr>
        <p:spPr bwMode="auto">
          <a:xfrm>
            <a:off x="5715000" y="4881563"/>
            <a:ext cx="23129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 Logistika výuky</a:t>
            </a:r>
          </a:p>
        </p:txBody>
      </p:sp>
      <p:cxnSp>
        <p:nvCxnSpPr>
          <p:cNvPr id="19" name="Přímá spojovací šipka 18"/>
          <p:cNvCxnSpPr/>
          <p:nvPr/>
        </p:nvCxnSpPr>
        <p:spPr>
          <a:xfrm flipH="1">
            <a:off x="2898775" y="2355850"/>
            <a:ext cx="630238" cy="304800"/>
          </a:xfrm>
          <a:prstGeom prst="straightConnector1">
            <a:avLst/>
          </a:prstGeom>
          <a:ln>
            <a:solidFill>
              <a:srgbClr val="69833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>
            <a:off x="5715000" y="2355850"/>
            <a:ext cx="466725" cy="304800"/>
          </a:xfrm>
          <a:prstGeom prst="straightConnector1">
            <a:avLst/>
          </a:prstGeom>
          <a:ln>
            <a:solidFill>
              <a:srgbClr val="69833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/>
          <p:nvPr/>
        </p:nvCxnSpPr>
        <p:spPr>
          <a:xfrm>
            <a:off x="2643188" y="3484563"/>
            <a:ext cx="0" cy="265112"/>
          </a:xfrm>
          <a:prstGeom prst="straightConnector1">
            <a:avLst/>
          </a:prstGeom>
          <a:ln>
            <a:solidFill>
              <a:srgbClr val="69833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/>
          <p:nvPr/>
        </p:nvCxnSpPr>
        <p:spPr>
          <a:xfrm>
            <a:off x="2643188" y="4435475"/>
            <a:ext cx="0" cy="292100"/>
          </a:xfrm>
          <a:prstGeom prst="straightConnector1">
            <a:avLst/>
          </a:prstGeom>
          <a:ln>
            <a:solidFill>
              <a:srgbClr val="69833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smtClean="0">
                <a:solidFill>
                  <a:srgbClr val="698335"/>
                </a:solidFill>
                <a:latin typeface="Calibri" pitchFamily="34" charset="0"/>
              </a:rPr>
              <a:t>PRVKY DIDAKTICKÉHO PROCESU </a:t>
            </a:r>
            <a:br>
              <a:rPr lang="cs-CZ" sz="3200" b="1" smtClean="0">
                <a:solidFill>
                  <a:srgbClr val="698335"/>
                </a:solidFill>
                <a:latin typeface="Calibri" pitchFamily="34" charset="0"/>
              </a:rPr>
            </a:br>
            <a:r>
              <a:rPr lang="cs-CZ" sz="3200" b="1" smtClean="0">
                <a:solidFill>
                  <a:srgbClr val="698335"/>
                </a:solidFill>
                <a:latin typeface="Calibri" pitchFamily="34" charset="0"/>
              </a:rPr>
              <a:t>– PRODUKT VD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Arial" charset="0"/>
              <a:buAutoNum type="arabicPeriod"/>
            </a:pPr>
            <a:r>
              <a:rPr lang="cs-CZ" smtClean="0">
                <a:latin typeface="Calibri" pitchFamily="34" charset="0"/>
              </a:rPr>
              <a:t>Cíl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cs-CZ" smtClean="0">
                <a:latin typeface="Calibri" pitchFamily="34" charset="0"/>
              </a:rPr>
              <a:t>Obsah – učivo</a:t>
            </a:r>
          </a:p>
          <a:p>
            <a:pPr marL="514350" indent="-514350" eaLnBrk="1" hangingPunct="1">
              <a:buFont typeface="Arial" charset="0"/>
              <a:buAutoNum type="arabicPeriod"/>
            </a:pPr>
            <a:endParaRPr lang="cs-CZ" smtClean="0">
              <a:latin typeface="Calibri" pitchFamily="34" charset="0"/>
            </a:endParaRP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cs-CZ" smtClean="0">
                <a:latin typeface="Calibri" pitchFamily="34" charset="0"/>
              </a:rPr>
              <a:t>Forma (čas)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cs-CZ" smtClean="0">
                <a:latin typeface="Calibri" pitchFamily="34" charset="0"/>
              </a:rPr>
              <a:t>Metoda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cs-CZ" smtClean="0">
                <a:latin typeface="Calibri" pitchFamily="34" charset="0"/>
              </a:rPr>
              <a:t>Výukové technologie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cs-CZ" smtClean="0">
                <a:latin typeface="Calibri" pitchFamily="34" charset="0"/>
              </a:rPr>
              <a:t>Logistika vzdělávání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 flipV="1">
            <a:off x="3127375" y="2614613"/>
            <a:ext cx="960438" cy="522287"/>
          </a:xfrm>
          <a:prstGeom prst="line">
            <a:avLst/>
          </a:prstGeom>
          <a:ln>
            <a:solidFill>
              <a:srgbClr val="69833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3127375" y="3136900"/>
            <a:ext cx="960438" cy="493713"/>
          </a:xfrm>
          <a:prstGeom prst="line">
            <a:avLst/>
          </a:prstGeom>
          <a:ln>
            <a:solidFill>
              <a:srgbClr val="69833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702" name="TextovéPole 7"/>
          <p:cNvSpPr txBox="1">
            <a:spLocks noChangeArrowheads="1"/>
          </p:cNvSpPr>
          <p:nvPr/>
        </p:nvSpPr>
        <p:spPr bwMode="auto">
          <a:xfrm>
            <a:off x="3840163" y="2921000"/>
            <a:ext cx="20764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cílová skupina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tank_sab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3_tank_sabona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tank_sabona</Template>
  <TotalTime>984</TotalTime>
  <Words>240</Words>
  <Application>Microsoft Office PowerPoint</Application>
  <PresentationFormat>Předvádění na obrazovce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Cooper Black</vt:lpstr>
      <vt:lpstr>Bradley Hand ITC</vt:lpstr>
      <vt:lpstr>3_tank_sabona</vt:lpstr>
      <vt:lpstr>Didaktika dospělých</vt:lpstr>
      <vt:lpstr>Didaktika Andragogická didaktika</vt:lpstr>
      <vt:lpstr>Snímek 3</vt:lpstr>
      <vt:lpstr>Snímek 4</vt:lpstr>
      <vt:lpstr>ANDRAGOGICKÁ DIDAKTIKA</vt:lpstr>
      <vt:lpstr>INSTRUMENTY ANDRAGOGICKÉ DIDAKTIKY</vt:lpstr>
      <vt:lpstr>PRVKY DIDAKTICKÉHO PROCESU  – PRODUKT VD</vt:lpstr>
    </vt:vector>
  </TitlesOfParts>
  <Company>Semis Spol. s r.o.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user</cp:lastModifiedBy>
  <cp:revision>109</cp:revision>
  <dcterms:created xsi:type="dcterms:W3CDTF">2012-08-20T10:01:52Z</dcterms:created>
  <dcterms:modified xsi:type="dcterms:W3CDTF">2012-09-17T13:52:29Z</dcterms:modified>
</cp:coreProperties>
</file>