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82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335"/>
    <a:srgbClr val="008E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1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3" descr="tank.JPG"/>
          <p:cNvPicPr>
            <a:picLocks noChangeAspect="1"/>
          </p:cNvPicPr>
          <p:nvPr/>
        </p:nvPicPr>
        <p:blipFill>
          <a:blip r:embed="rId2"/>
          <a:srcRect b="14314"/>
          <a:stretch>
            <a:fillRect/>
          </a:stretch>
        </p:blipFill>
        <p:spPr bwMode="auto">
          <a:xfrm>
            <a:off x="136525" y="5911850"/>
            <a:ext cx="1544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846263" y="6045200"/>
            <a:ext cx="7312025" cy="812800"/>
          </a:xfrm>
          <a:prstGeom prst="rect">
            <a:avLst/>
          </a:prstGeom>
          <a:solidFill>
            <a:srgbClr val="008E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6"/>
          <p:cNvSpPr txBox="1"/>
          <p:nvPr/>
        </p:nvSpPr>
        <p:spPr>
          <a:xfrm>
            <a:off x="2014538" y="6205538"/>
            <a:ext cx="4146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Cooper Black" pitchFamily="18" charset="0"/>
              </a:rPr>
              <a:t>Create</a:t>
            </a: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Cooper Black" pitchFamily="18" charset="0"/>
              </a:rPr>
              <a:t>think</a:t>
            </a: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tank!</a:t>
            </a:r>
          </a:p>
        </p:txBody>
      </p:sp>
      <p:pic>
        <p:nvPicPr>
          <p:cNvPr id="7" name="Picture 14" descr="tan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2238" y="1657350"/>
            <a:ext cx="5821362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14"/>
          <p:cNvSpPr txBox="1"/>
          <p:nvPr/>
        </p:nvSpPr>
        <p:spPr>
          <a:xfrm>
            <a:off x="6489700" y="6389688"/>
            <a:ext cx="26543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Bradley Hand ITC" pitchFamily="66" charset="0"/>
              </a:rPr>
              <a:t>Doc. PhDr. Jaroslav Mužík DrSc.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81825" y="5673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1AAE3-AD7B-40CB-9C89-E4A464822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3" descr="tank.JPG"/>
          <p:cNvPicPr>
            <a:picLocks noChangeAspect="1"/>
          </p:cNvPicPr>
          <p:nvPr/>
        </p:nvPicPr>
        <p:blipFill>
          <a:blip r:embed="rId2"/>
          <a:srcRect b="14314"/>
          <a:stretch>
            <a:fillRect/>
          </a:stretch>
        </p:blipFill>
        <p:spPr bwMode="auto">
          <a:xfrm>
            <a:off x="136525" y="5911850"/>
            <a:ext cx="1544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846263" y="6045200"/>
            <a:ext cx="7312025" cy="812800"/>
          </a:xfrm>
          <a:prstGeom prst="rect">
            <a:avLst/>
          </a:prstGeom>
          <a:solidFill>
            <a:srgbClr val="008E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6"/>
          <p:cNvSpPr txBox="1"/>
          <p:nvPr/>
        </p:nvSpPr>
        <p:spPr>
          <a:xfrm>
            <a:off x="2014538" y="6205538"/>
            <a:ext cx="4146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Cooper Black" pitchFamily="18" charset="0"/>
              </a:rPr>
              <a:t>Create</a:t>
            </a: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Cooper Black" pitchFamily="18" charset="0"/>
              </a:rPr>
              <a:t>think</a:t>
            </a:r>
            <a:r>
              <a:rPr lang="cs-CZ" sz="2800" dirty="0">
                <a:solidFill>
                  <a:schemeClr val="bg1"/>
                </a:solidFill>
                <a:latin typeface="Cooper Black" pitchFamily="18" charset="0"/>
              </a:rPr>
              <a:t> tank!</a:t>
            </a:r>
          </a:p>
        </p:txBody>
      </p:sp>
      <p:pic>
        <p:nvPicPr>
          <p:cNvPr id="7" name="Picture 14" descr="tan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2238" y="1657350"/>
            <a:ext cx="5821362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14"/>
          <p:cNvSpPr txBox="1"/>
          <p:nvPr/>
        </p:nvSpPr>
        <p:spPr>
          <a:xfrm>
            <a:off x="6489700" y="6389688"/>
            <a:ext cx="26543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Bradley Hand ITC" pitchFamily="66" charset="0"/>
              </a:rPr>
              <a:t>Doc. PhDr. Jaroslav Mužík DrSc.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B349-9A8D-443E-8FF0-7745A7A7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410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5724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D62108-96EF-4900-9B1F-DB65F5C8B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zik.jaroslav@ujak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dospělých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Doc.PhDr</a:t>
            </a:r>
            <a:r>
              <a:rPr lang="cs-CZ" dirty="0" smtClean="0"/>
              <a:t>. Jaroslav Mužík,DrSc.</a:t>
            </a:r>
          </a:p>
          <a:p>
            <a:r>
              <a:rPr lang="cs-CZ" dirty="0" smtClean="0">
                <a:hlinkClick r:id="rId2"/>
              </a:rPr>
              <a:t>muzik.jaroslav@</a:t>
            </a:r>
            <a:r>
              <a:rPr lang="cs-CZ" dirty="0" err="1" smtClean="0">
                <a:hlinkClick r:id="rId2"/>
              </a:rPr>
              <a:t>ujak.cz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jaroslavmuzik.cz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Calibri" pitchFamily="34" charset="0"/>
              </a:rPr>
              <a:t>Didaktika</a:t>
            </a:r>
            <a:br>
              <a:rPr lang="cs-CZ" smtClean="0">
                <a:latin typeface="Calibri" pitchFamily="34" charset="0"/>
              </a:rPr>
            </a:br>
            <a:r>
              <a:rPr lang="cs-CZ" smtClean="0">
                <a:latin typeface="Calibri" pitchFamily="34" charset="0"/>
              </a:rPr>
              <a:t>Andragogická didaktika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>
              <a:latin typeface="Calibri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3475"/>
            <a:ext cx="8229600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2600" b="1" smtClean="0">
                <a:solidFill>
                  <a:srgbClr val="698335"/>
                </a:solidFill>
                <a:latin typeface="Calibri" pitchFamily="34" charset="0"/>
              </a:rPr>
              <a:t>Pech</a:t>
            </a:r>
            <a:r>
              <a:rPr lang="cs-CZ" sz="2600" smtClean="0">
                <a:latin typeface="Calibri" pitchFamily="34" charset="0"/>
              </a:rPr>
              <a:t> (1937)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„Didaktika je teorie vyučování, zabývá se metodami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vzdělávání rozumového“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cs-CZ" sz="1000" smtClean="0">
              <a:latin typeface="Calibri" pitchFamily="34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cs-CZ" sz="2600" b="1" smtClean="0">
                <a:solidFill>
                  <a:srgbClr val="698335"/>
                </a:solidFill>
                <a:latin typeface="Calibri" pitchFamily="34" charset="0"/>
              </a:rPr>
              <a:t>Velínský</a:t>
            </a:r>
            <a:r>
              <a:rPr lang="cs-CZ" sz="2600" smtClean="0">
                <a:latin typeface="Calibri" pitchFamily="34" charset="0"/>
              </a:rPr>
              <a:t> (1927) za podstatu didaktiky považuje: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„Navozování transformací existujících tendencí v nové…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pedagogika musí vyšetřovat, na jakou strukturu individuální,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jakými metodami a za jakých okolností bylo způsobeno, že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příslušné transformace bylo dosaženo…“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cs-CZ" sz="2000" smtClean="0"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Uvedený autor zdůrazňuje pojetí didaktiky jako mravního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ponaučení. </a:t>
            </a:r>
            <a:r>
              <a:rPr lang="cs-CZ" sz="2200" smtClean="0">
                <a:latin typeface="Calibri" pitchFamily="34" charset="0"/>
              </a:rPr>
              <a:t>(J. A. Komenský)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>
              <a:latin typeface="Calibri" pitchFamily="34" charset="0"/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696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600" b="1" smtClean="0">
                <a:solidFill>
                  <a:srgbClr val="698335"/>
                </a:solidFill>
                <a:latin typeface="Calibri" pitchFamily="34" charset="0"/>
              </a:rPr>
              <a:t>Krajnc</a:t>
            </a:r>
            <a:r>
              <a:rPr lang="cs-CZ" sz="2600" smtClean="0">
                <a:latin typeface="Calibri" pitchFamily="34" charset="0"/>
              </a:rPr>
              <a:t> (1979)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Dvě hlavní priority zdrojů poznání andragogické didaktitiky.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První je zkoumání objektu vzdělávání, tj. dospělého člověka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a jeho učení. Druhým je přístup ke vzdělávání dospělého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člověka (v rozdílnosti od dětí a mládeže).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cs-CZ" sz="1500" smtClean="0"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b="1" smtClean="0">
                <a:solidFill>
                  <a:srgbClr val="698335"/>
                </a:solidFill>
                <a:latin typeface="Calibri" pitchFamily="34" charset="0"/>
              </a:rPr>
              <a:t>Skalková</a:t>
            </a:r>
            <a:r>
              <a:rPr lang="cs-CZ" sz="2600" smtClean="0">
                <a:latin typeface="Calibri" pitchFamily="34" charset="0"/>
              </a:rPr>
              <a:t> (1999)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Didaktiku chápe jako jednotu teorie a praxe vzdělávání…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„úkolem didaktiky není poskytovat praxi prosté rady co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z="2600" smtClean="0">
                <a:latin typeface="Calibri" pitchFamily="34" charset="0"/>
              </a:rPr>
              <a:t>dělat a návody“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698335"/>
                </a:solidFill>
                <a:latin typeface="Calibri" pitchFamily="34" charset="0"/>
              </a:rPr>
              <a:t>ANDRAGOGICKÁ DIDAKTIKA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Andragogická didaktika je teorií vyučování a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učení, resp. jejich synergického působení na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vzdělávajícího se dospělého člověka. Zkoumá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primárně didaktický proces, jeho cíle, obsah,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formu, metody, vyučovací technologie a jeho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cs-CZ" smtClean="0">
                <a:latin typeface="Calibri" pitchFamily="34" charset="0"/>
              </a:rPr>
              <a:t>logistické zajištění.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698335"/>
                </a:solidFill>
                <a:latin typeface="Calibri" pitchFamily="34" charset="0"/>
              </a:rPr>
              <a:t>INSTRUMENTY ANDRAGOGICKÉ DIDAKTIKY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>
              <a:latin typeface="Calibri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29013" y="1600200"/>
            <a:ext cx="2185987" cy="755650"/>
          </a:xfrm>
          <a:prstGeom prst="roundRect">
            <a:avLst/>
          </a:prstGeom>
          <a:noFill/>
          <a:ln>
            <a:solidFill>
              <a:srgbClr val="6983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77" name="TextovéPole 4"/>
          <p:cNvSpPr txBox="1">
            <a:spLocks noChangeArrowheads="1"/>
          </p:cNvSpPr>
          <p:nvPr/>
        </p:nvSpPr>
        <p:spPr bwMode="auto">
          <a:xfrm>
            <a:off x="3355975" y="1600200"/>
            <a:ext cx="2651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Didaktické myšlení (instrumenty)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746250" y="2770188"/>
            <a:ext cx="1782763" cy="714375"/>
          </a:xfrm>
          <a:prstGeom prst="roundRect">
            <a:avLst/>
          </a:prstGeom>
          <a:noFill/>
          <a:ln>
            <a:solidFill>
              <a:srgbClr val="6983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79" name="TextovéPole 6"/>
          <p:cNvSpPr txBox="1">
            <a:spLocks noChangeArrowheads="1"/>
          </p:cNvSpPr>
          <p:nvPr/>
        </p:nvSpPr>
        <p:spPr bwMode="auto">
          <a:xfrm>
            <a:off x="1746250" y="2898775"/>
            <a:ext cx="206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Vzdělávací programy</a:t>
            </a:r>
          </a:p>
          <a:p>
            <a:r>
              <a:rPr lang="cs-CZ" sz="1400"/>
              <a:t>Vzdělávací projekty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746250" y="3749675"/>
            <a:ext cx="1782763" cy="685800"/>
          </a:xfrm>
          <a:prstGeom prst="roundRect">
            <a:avLst/>
          </a:prstGeom>
          <a:noFill/>
          <a:ln>
            <a:solidFill>
              <a:srgbClr val="6983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81" name="TextovéPole 8"/>
          <p:cNvSpPr txBox="1">
            <a:spLocks noChangeArrowheads="1"/>
          </p:cNvSpPr>
          <p:nvPr/>
        </p:nvSpPr>
        <p:spPr bwMode="auto">
          <a:xfrm>
            <a:off x="1792288" y="3903663"/>
            <a:ext cx="170021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Vzdělávací moduly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1746250" y="4727575"/>
            <a:ext cx="1782763" cy="649288"/>
          </a:xfrm>
          <a:prstGeom prst="roundRect">
            <a:avLst/>
          </a:prstGeom>
          <a:noFill/>
          <a:ln>
            <a:solidFill>
              <a:srgbClr val="6983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83" name="TextovéPole 10"/>
          <p:cNvSpPr txBox="1">
            <a:spLocks noChangeArrowheads="1"/>
          </p:cNvSpPr>
          <p:nvPr/>
        </p:nvSpPr>
        <p:spPr bwMode="auto">
          <a:xfrm>
            <a:off x="1746250" y="4727575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Posuzování efektivity vzdělávání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5532438" y="2770188"/>
            <a:ext cx="2697162" cy="2606675"/>
          </a:xfrm>
          <a:prstGeom prst="roundRect">
            <a:avLst/>
          </a:prstGeom>
          <a:noFill/>
          <a:ln>
            <a:solidFill>
              <a:srgbClr val="6983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85" name="TextovéPole 12"/>
          <p:cNvSpPr txBox="1">
            <a:spLocks noChangeArrowheads="1"/>
          </p:cNvSpPr>
          <p:nvPr/>
        </p:nvSpPr>
        <p:spPr bwMode="auto">
          <a:xfrm>
            <a:off x="5715000" y="2898775"/>
            <a:ext cx="209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Cíle vzdělávání</a:t>
            </a:r>
          </a:p>
        </p:txBody>
      </p:sp>
      <p:sp>
        <p:nvSpPr>
          <p:cNvPr id="28686" name="TextovéPole 13"/>
          <p:cNvSpPr txBox="1">
            <a:spLocks noChangeArrowheads="1"/>
          </p:cNvSpPr>
          <p:nvPr/>
        </p:nvSpPr>
        <p:spPr bwMode="auto">
          <a:xfrm>
            <a:off x="5715000" y="3422650"/>
            <a:ext cx="2093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Výběr obsahu</a:t>
            </a:r>
          </a:p>
        </p:txBody>
      </p:sp>
      <p:sp>
        <p:nvSpPr>
          <p:cNvPr id="28687" name="TextovéPole 14"/>
          <p:cNvSpPr txBox="1">
            <a:spLocks noChangeArrowheads="1"/>
          </p:cNvSpPr>
          <p:nvPr/>
        </p:nvSpPr>
        <p:spPr bwMode="auto">
          <a:xfrm>
            <a:off x="5715000" y="3922713"/>
            <a:ext cx="237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Volba forem a metod</a:t>
            </a:r>
          </a:p>
        </p:txBody>
      </p:sp>
      <p:sp>
        <p:nvSpPr>
          <p:cNvPr id="28688" name="TextovéPole 15"/>
          <p:cNvSpPr txBox="1">
            <a:spLocks noChangeArrowheads="1"/>
          </p:cNvSpPr>
          <p:nvPr/>
        </p:nvSpPr>
        <p:spPr bwMode="auto">
          <a:xfrm>
            <a:off x="5715000" y="4435475"/>
            <a:ext cx="2514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Vyučovací technologie</a:t>
            </a:r>
          </a:p>
        </p:txBody>
      </p:sp>
      <p:sp>
        <p:nvSpPr>
          <p:cNvPr id="28689" name="TextovéPole 16"/>
          <p:cNvSpPr txBox="1">
            <a:spLocks noChangeArrowheads="1"/>
          </p:cNvSpPr>
          <p:nvPr/>
        </p:nvSpPr>
        <p:spPr bwMode="auto">
          <a:xfrm>
            <a:off x="5715000" y="4881563"/>
            <a:ext cx="2312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Logistika výuky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2898775" y="2355850"/>
            <a:ext cx="630238" cy="304800"/>
          </a:xfrm>
          <a:prstGeom prst="straightConnector1">
            <a:avLst/>
          </a:prstGeom>
          <a:ln>
            <a:solidFill>
              <a:srgbClr val="69833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715000" y="2355850"/>
            <a:ext cx="466725" cy="304800"/>
          </a:xfrm>
          <a:prstGeom prst="straightConnector1">
            <a:avLst/>
          </a:prstGeom>
          <a:ln>
            <a:solidFill>
              <a:srgbClr val="69833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643188" y="3484563"/>
            <a:ext cx="0" cy="265112"/>
          </a:xfrm>
          <a:prstGeom prst="straightConnector1">
            <a:avLst/>
          </a:prstGeom>
          <a:ln>
            <a:solidFill>
              <a:srgbClr val="69833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2643188" y="4435475"/>
            <a:ext cx="0" cy="292100"/>
          </a:xfrm>
          <a:prstGeom prst="straightConnector1">
            <a:avLst/>
          </a:prstGeom>
          <a:ln>
            <a:solidFill>
              <a:srgbClr val="69833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698335"/>
                </a:solidFill>
                <a:latin typeface="Calibri" pitchFamily="34" charset="0"/>
              </a:rPr>
              <a:t>PRVKY DIDAKTICKÉHO PROCESU </a:t>
            </a:r>
            <a:br>
              <a:rPr lang="cs-CZ" sz="3200" b="1" smtClean="0">
                <a:solidFill>
                  <a:srgbClr val="698335"/>
                </a:solidFill>
                <a:latin typeface="Calibri" pitchFamily="34" charset="0"/>
              </a:rPr>
            </a:br>
            <a:r>
              <a:rPr lang="cs-CZ" sz="3200" b="1" smtClean="0">
                <a:solidFill>
                  <a:srgbClr val="698335"/>
                </a:solidFill>
                <a:latin typeface="Calibri" pitchFamily="34" charset="0"/>
              </a:rPr>
              <a:t>– PRODUKT VD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Cíl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Obsah – učivo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mtClean="0">
              <a:latin typeface="Calibri" pitchFamily="34" charset="0"/>
            </a:endParaRP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Forma (čas)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Metoda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Výukové technologie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mtClean="0">
                <a:latin typeface="Calibri" pitchFamily="34" charset="0"/>
              </a:rPr>
              <a:t>Logistika vzdělávání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3127375" y="2614613"/>
            <a:ext cx="960438" cy="522287"/>
          </a:xfrm>
          <a:prstGeom prst="line">
            <a:avLst/>
          </a:prstGeom>
          <a:ln>
            <a:solidFill>
              <a:srgbClr val="6983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127375" y="3136900"/>
            <a:ext cx="960438" cy="493713"/>
          </a:xfrm>
          <a:prstGeom prst="line">
            <a:avLst/>
          </a:prstGeom>
          <a:ln>
            <a:solidFill>
              <a:srgbClr val="6983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02" name="TextovéPole 7"/>
          <p:cNvSpPr txBox="1">
            <a:spLocks noChangeArrowheads="1"/>
          </p:cNvSpPr>
          <p:nvPr/>
        </p:nvSpPr>
        <p:spPr bwMode="auto">
          <a:xfrm>
            <a:off x="3840163" y="2921000"/>
            <a:ext cx="2076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cílová skupina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ank_sab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tank_sabon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tank_sabona</Template>
  <TotalTime>984</TotalTime>
  <Words>240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Cooper Black</vt:lpstr>
      <vt:lpstr>Bradley Hand ITC</vt:lpstr>
      <vt:lpstr>3_tank_sabona</vt:lpstr>
      <vt:lpstr>Didaktika dospělých</vt:lpstr>
      <vt:lpstr>Didaktika Andragogická didaktika</vt:lpstr>
      <vt:lpstr>Snímek 3</vt:lpstr>
      <vt:lpstr>Snímek 4</vt:lpstr>
      <vt:lpstr>ANDRAGOGICKÁ DIDAKTIKA</vt:lpstr>
      <vt:lpstr>INSTRUMENTY ANDRAGOGICKÉ DIDAKTIKY</vt:lpstr>
      <vt:lpstr>PRVKY DIDAKTICKÉHO PROCESU  – PRODUKT VD</vt:lpstr>
    </vt:vector>
  </TitlesOfParts>
  <Company>Semis Spol. s 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109</cp:revision>
  <dcterms:created xsi:type="dcterms:W3CDTF">2012-08-20T10:01:52Z</dcterms:created>
  <dcterms:modified xsi:type="dcterms:W3CDTF">2012-09-17T13:52:29Z</dcterms:modified>
</cp:coreProperties>
</file>